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4" r:id="rId3"/>
    <p:sldId id="295" r:id="rId4"/>
    <p:sldId id="326" r:id="rId5"/>
    <p:sldId id="285" r:id="rId6"/>
    <p:sldId id="296" r:id="rId7"/>
    <p:sldId id="297" r:id="rId8"/>
    <p:sldId id="32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25" r:id="rId31"/>
  </p:sldIdLst>
  <p:sldSz cx="9144000" cy="6858000" type="letter"/>
  <p:notesSz cx="7023100" cy="9309100"/>
  <p:embeddedFontLst>
    <p:embeddedFont>
      <p:font typeface="Lora" panose="020B0604020202020204" charset="0"/>
      <p:regular r:id="rId34"/>
      <p:bold r:id="rId35"/>
      <p:italic r:id="rId36"/>
      <p:boldItalic r:id="rId37"/>
    </p:embeddedFont>
    <p:embeddedFont>
      <p:font typeface="Quattrocento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9E9564-0EE8-4FDD-950D-39689FF2C3DA}">
  <a:tblStyle styleId="{EB9E9564-0EE8-4FDD-950D-39689FF2C3D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27" autoAdjust="0"/>
    <p:restoredTop sz="86434" autoAdjust="0"/>
  </p:normalViewPr>
  <p:slideViewPr>
    <p:cSldViewPr>
      <p:cViewPr varScale="1">
        <p:scale>
          <a:sx n="66" d="100"/>
          <a:sy n="66" d="100"/>
        </p:scale>
        <p:origin x="84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BA885-2CD6-4456-A86F-5BC18F1FC67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CC73C-D854-4E06-82A1-C2E85D92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7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1406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51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1" y="2671851"/>
            <a:ext cx="4523699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4902015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1" y="4524001"/>
            <a:ext cx="566999" cy="755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3754565"/>
            <a:ext cx="55914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-6025" y="3429015"/>
            <a:ext cx="1984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1117951" y="3051001"/>
            <a:ext cx="566999" cy="755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6" y="2258031"/>
            <a:ext cx="3787799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6" y="3429000"/>
            <a:ext cx="32510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6" y="1238355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1" y="1230225"/>
            <a:ext cx="3878399" cy="580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1" y="1230225"/>
            <a:ext cx="3878399" cy="580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2158267"/>
            <a:ext cx="3425400" cy="4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2158267"/>
            <a:ext cx="3425400" cy="4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/>
          <p:nvPr/>
        </p:nvSpPr>
        <p:spPr>
          <a:xfrm>
            <a:off x="817476" y="1238355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1249489"/>
            <a:ext cx="6809700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image022.png@01D2B1ED.1F653E6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996631" y="2671851"/>
            <a:ext cx="5480369" cy="154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/>
              <a:t>Tracking Training</a:t>
            </a:r>
            <a:endParaRPr lang="en" sz="4000" dirty="0"/>
          </a:p>
        </p:txBody>
      </p:sp>
      <p:grpSp>
        <p:nvGrpSpPr>
          <p:cNvPr id="62" name="Shape 62" title="Lightbulb"/>
          <p:cNvGrpSpPr/>
          <p:nvPr/>
        </p:nvGrpSpPr>
        <p:grpSpPr>
          <a:xfrm>
            <a:off x="1299164" y="4681897"/>
            <a:ext cx="215966" cy="456531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 title="Lightbulb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4943349" cy="580799"/>
          </a:xfrm>
        </p:spPr>
        <p:txBody>
          <a:bodyPr/>
          <a:lstStyle/>
          <a:p>
            <a:r>
              <a:rPr lang="en-US" sz="2800" dirty="0" smtClean="0"/>
              <a:t>Step 2- Add New Service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 descr="Screenshot of Training Service Search Screen with &quot;add new training service&quot; option" title="Screenshot"/>
          <p:cNvGrpSpPr/>
          <p:nvPr/>
        </p:nvGrpSpPr>
        <p:grpSpPr>
          <a:xfrm>
            <a:off x="1066800" y="2743200"/>
            <a:ext cx="7153275" cy="3419475"/>
            <a:chOff x="1066800" y="2743200"/>
            <a:chExt cx="7153275" cy="3419475"/>
          </a:xfrm>
        </p:grpSpPr>
        <p:pic>
          <p:nvPicPr>
            <p:cNvPr id="2050" name="Picture 2" descr="Screenshot of the add new training services screen in TEAMS" title="Screensho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743200"/>
              <a:ext cx="7153275" cy="341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286000" y="5029200"/>
              <a:ext cx="16764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Important Note!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i="1" dirty="0" smtClean="0"/>
              <a:t>training</a:t>
            </a:r>
            <a:r>
              <a:rPr lang="en-US" i="1" dirty="0"/>
              <a:t> </a:t>
            </a:r>
            <a:r>
              <a:rPr lang="en-US" i="1" dirty="0" smtClean="0"/>
              <a:t>service</a:t>
            </a:r>
            <a:r>
              <a:rPr lang="en-US" dirty="0" smtClean="0"/>
              <a:t> is a unique record, meaning, you may have 4 cohorts of welding training, you need to create a new record for each of these </a:t>
            </a:r>
            <a:r>
              <a:rPr lang="en-US" i="1" dirty="0" smtClean="0"/>
              <a:t>because</a:t>
            </a:r>
            <a:r>
              <a:rPr lang="en-US" dirty="0" smtClean="0"/>
              <a:t> everything related to search and tracking is related back to the start date</a:t>
            </a:r>
          </a:p>
          <a:p>
            <a:r>
              <a:rPr lang="en-US" dirty="0" smtClean="0"/>
              <a:t>If you have two cohorts that have start dates on the same day, you can use the same record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4790949" cy="580799"/>
          </a:xfrm>
        </p:spPr>
        <p:txBody>
          <a:bodyPr/>
          <a:lstStyle/>
          <a:p>
            <a:r>
              <a:rPr lang="en-US" sz="2800" dirty="0" smtClean="0"/>
              <a:t>Step 3 – Add Start Date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Screenshot of the screen to add a new training service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4961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5476749" cy="580799"/>
          </a:xfrm>
        </p:spPr>
        <p:txBody>
          <a:bodyPr/>
          <a:lstStyle/>
          <a:p>
            <a:r>
              <a:rPr lang="en-US" sz="2400" dirty="0" smtClean="0"/>
              <a:t>Step 4- Indicate if the Program is on the ETP List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Screenshot of the screen to add a new training service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4961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4333749" cy="580799"/>
          </a:xfrm>
        </p:spPr>
        <p:txBody>
          <a:bodyPr/>
          <a:lstStyle/>
          <a:p>
            <a:r>
              <a:rPr lang="en-US" sz="2800" dirty="0" smtClean="0"/>
              <a:t>Step 5 - Select Provider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provider is on the ETP list…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If the provider is not on the ETP list…</a:t>
            </a:r>
            <a:endParaRPr lang="en-US" dirty="0"/>
          </a:p>
        </p:txBody>
      </p:sp>
      <p:pic>
        <p:nvPicPr>
          <p:cNvPr id="4098" name="Picture 2" descr="Screenshot of provider on the ETP list filtering" title="Screensh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5" t="37033" r="12750" b="13658"/>
          <a:stretch/>
        </p:blipFill>
        <p:spPr bwMode="auto">
          <a:xfrm>
            <a:off x="533400" y="3048000"/>
            <a:ext cx="437786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creenshot of provider list" title="Screen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0" t="33828" r="15875" b="25319"/>
          <a:stretch/>
        </p:blipFill>
        <p:spPr bwMode="auto">
          <a:xfrm>
            <a:off x="5257800" y="3281680"/>
            <a:ext cx="3139440" cy="304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4867149" cy="580799"/>
          </a:xfrm>
        </p:spPr>
        <p:txBody>
          <a:bodyPr/>
          <a:lstStyle/>
          <a:p>
            <a:r>
              <a:rPr lang="en-US" sz="2800" dirty="0" smtClean="0"/>
              <a:t>Step 6 – Training Service Name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2057400"/>
            <a:ext cx="6809700" cy="4149600"/>
          </a:xfrm>
        </p:spPr>
        <p:txBody>
          <a:bodyPr/>
          <a:lstStyle/>
          <a:p>
            <a:r>
              <a:rPr lang="en-US" dirty="0" smtClean="0"/>
              <a:t>Should be indicative of the training, but also clear enough that you can select it from a list in the instance you have multiple training programs with similar (or the same) name</a:t>
            </a:r>
          </a:p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    Welding – Cohort 1 </a:t>
            </a:r>
          </a:p>
          <a:p>
            <a:pPr>
              <a:buNone/>
            </a:pPr>
            <a:r>
              <a:rPr lang="en-US" dirty="0" smtClean="0"/>
              <a:t>    CNA – Summer Cohort</a:t>
            </a:r>
            <a:endParaRPr lang="en-US" dirty="0"/>
          </a:p>
        </p:txBody>
      </p:sp>
      <p:pic>
        <p:nvPicPr>
          <p:cNvPr id="5122" name="Picture 2" descr="Screenshot of the training service name entry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7" y="5201867"/>
            <a:ext cx="8574786" cy="6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4592829" cy="580799"/>
          </a:xfrm>
        </p:spPr>
        <p:txBody>
          <a:bodyPr/>
          <a:lstStyle/>
          <a:p>
            <a:r>
              <a:rPr lang="en-US" sz="2400" dirty="0" smtClean="0"/>
              <a:t>Step 7 - Training Service Type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 descr="SCreenshot of the training service type DDBL&#10;" title="Screenshot"/>
          <p:cNvGrpSpPr/>
          <p:nvPr/>
        </p:nvGrpSpPr>
        <p:grpSpPr>
          <a:xfrm>
            <a:off x="381000" y="2811780"/>
            <a:ext cx="8656027" cy="2514600"/>
            <a:chOff x="381000" y="2811780"/>
            <a:chExt cx="8656027" cy="2514600"/>
          </a:xfrm>
        </p:grpSpPr>
        <p:pic>
          <p:nvPicPr>
            <p:cNvPr id="6146" name="Picture 2" descr="Screenshot of the training service type" title="Screensho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2" t="47263" r="13313" b="31458"/>
            <a:stretch/>
          </p:blipFill>
          <p:spPr bwMode="auto">
            <a:xfrm>
              <a:off x="381000" y="2811780"/>
              <a:ext cx="8656027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76600" y="3543300"/>
              <a:ext cx="541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68980" y="3992880"/>
              <a:ext cx="541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5248149" cy="580799"/>
          </a:xfrm>
        </p:spPr>
        <p:txBody>
          <a:bodyPr/>
          <a:lstStyle/>
          <a:p>
            <a:r>
              <a:rPr lang="en-US" sz="2800" dirty="0" smtClean="0"/>
              <a:t>Step 8 – Program of Study (leading to)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Only</a:t>
            </a:r>
            <a:r>
              <a:rPr lang="en-US" dirty="0" smtClean="0"/>
              <a:t> required for ETP programs (will be “greyed out” in final version)</a:t>
            </a:r>
          </a:p>
          <a:p>
            <a:r>
              <a:rPr lang="en-US" dirty="0" smtClean="0"/>
              <a:t>Auto-populated for ETP programs</a:t>
            </a:r>
            <a:endParaRPr lang="en-US" dirty="0"/>
          </a:p>
        </p:txBody>
      </p:sp>
      <p:pic>
        <p:nvPicPr>
          <p:cNvPr id="7170" name="Picture 2" descr="Screenshot of TEAMS- selection of program of study leading to dropdown list" title="Screensh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50000" r="15250" b="31867"/>
          <a:stretch/>
        </p:blipFill>
        <p:spPr bwMode="auto">
          <a:xfrm>
            <a:off x="415291" y="3657600"/>
            <a:ext cx="872870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9 – Add CIP Code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Auto-pulls from national list</a:t>
            </a:r>
          </a:p>
        </p:txBody>
      </p:sp>
      <p:pic>
        <p:nvPicPr>
          <p:cNvPr id="8194" name="Picture 2" descr="Screenshot of CIP code entry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0860"/>
            <a:ext cx="8684764" cy="71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4562349" cy="580799"/>
          </a:xfrm>
        </p:spPr>
        <p:txBody>
          <a:bodyPr/>
          <a:lstStyle/>
          <a:p>
            <a:r>
              <a:rPr lang="en-US" sz="2400" dirty="0" smtClean="0"/>
              <a:t>Step 10 – Add Occupational Skills Training Code (O-NET*)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Auto-pulls from national list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SCreenshot of Occupational Skills Training Code entry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71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4943349" cy="580799"/>
          </a:xfrm>
        </p:spPr>
        <p:txBody>
          <a:bodyPr/>
          <a:lstStyle/>
          <a:p>
            <a:r>
              <a:rPr lang="en-US" sz="2400" dirty="0" smtClean="0"/>
              <a:t>What WIOA Requires us to Track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81200"/>
            <a:ext cx="680970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Under WIOA, we must track </a:t>
            </a:r>
            <a:r>
              <a:rPr lang="en-US" b="1" i="1" u="sng" dirty="0" smtClean="0"/>
              <a:t>for each participant</a:t>
            </a:r>
            <a:r>
              <a:rPr lang="en-US" dirty="0" smtClean="0"/>
              <a:t>:</a:t>
            </a:r>
          </a:p>
          <a:p>
            <a:pPr marL="342900" indent="-342900"/>
            <a:r>
              <a:rPr lang="en-US" sz="2000" dirty="0" smtClean="0"/>
              <a:t>Whether or not they participated in a training program through ETP, and if so, the name of the ETP</a:t>
            </a:r>
          </a:p>
          <a:p>
            <a:pPr marL="342900" indent="-342900"/>
            <a:r>
              <a:rPr lang="en-US" sz="2000" dirty="0" smtClean="0"/>
              <a:t>The date training began</a:t>
            </a:r>
          </a:p>
          <a:p>
            <a:pPr marL="342900" indent="-342900"/>
            <a:r>
              <a:rPr lang="en-US" sz="2000" dirty="0" smtClean="0"/>
              <a:t>The type of training</a:t>
            </a:r>
          </a:p>
          <a:p>
            <a:pPr marL="746125" indent="-403225">
              <a:spcBef>
                <a:spcPts val="0"/>
              </a:spcBef>
            </a:pPr>
            <a:r>
              <a:rPr lang="en-US" sz="1600" dirty="0" smtClean="0"/>
              <a:t>OJT</a:t>
            </a:r>
          </a:p>
          <a:p>
            <a:pPr marL="746125" indent="-403225">
              <a:spcBef>
                <a:spcPts val="0"/>
              </a:spcBef>
            </a:pPr>
            <a:r>
              <a:rPr lang="en-US" sz="1600" dirty="0" smtClean="0"/>
              <a:t>Skill Upgrading</a:t>
            </a:r>
          </a:p>
          <a:p>
            <a:pPr marL="746125" indent="-403225">
              <a:spcBef>
                <a:spcPts val="0"/>
              </a:spcBef>
            </a:pPr>
            <a:r>
              <a:rPr lang="en-US" sz="1600" dirty="0" smtClean="0"/>
              <a:t>Entrepreneurial Training</a:t>
            </a:r>
          </a:p>
          <a:p>
            <a:pPr marL="746125" indent="-403225">
              <a:spcBef>
                <a:spcPts val="0"/>
              </a:spcBef>
            </a:pPr>
            <a:r>
              <a:rPr lang="en-US" sz="1600" dirty="0" smtClean="0"/>
              <a:t>ABE or ESL in Conjunction with Training</a:t>
            </a:r>
          </a:p>
          <a:p>
            <a:pPr marL="746125" indent="-403225">
              <a:spcBef>
                <a:spcPts val="0"/>
              </a:spcBef>
            </a:pPr>
            <a:r>
              <a:rPr lang="en-US" sz="1600" dirty="0" smtClean="0"/>
              <a:t>Customized Training</a:t>
            </a:r>
          </a:p>
          <a:p>
            <a:pPr marL="746125" indent="-403225">
              <a:spcBef>
                <a:spcPts val="0"/>
              </a:spcBef>
            </a:pPr>
            <a:r>
              <a:rPr lang="en-US" sz="1600" dirty="0" smtClean="0"/>
              <a:t>Other Occupational Skills Training</a:t>
            </a:r>
          </a:p>
          <a:p>
            <a:pPr marL="746125" indent="-403225">
              <a:spcBef>
                <a:spcPts val="0"/>
              </a:spcBef>
            </a:pPr>
            <a:r>
              <a:rPr lang="en-US" sz="1600" dirty="0" smtClean="0"/>
              <a:t>Remedial Training</a:t>
            </a:r>
          </a:p>
          <a:p>
            <a:pPr marL="746125" indent="-403225">
              <a:spcBef>
                <a:spcPts val="0"/>
              </a:spcBef>
            </a:pPr>
            <a:r>
              <a:rPr lang="en-US" sz="1600" dirty="0" smtClean="0"/>
              <a:t>Pre-requisite training</a:t>
            </a:r>
          </a:p>
          <a:p>
            <a:pPr marL="746125" indent="-403225">
              <a:spcBef>
                <a:spcPts val="0"/>
              </a:spcBef>
            </a:pPr>
            <a:r>
              <a:rPr lang="en-US" sz="1600" dirty="0" smtClean="0"/>
              <a:t>Registered Apprenticeship</a:t>
            </a:r>
          </a:p>
          <a:p>
            <a:pPr marL="746125" indent="-403225">
              <a:spcBef>
                <a:spcPts val="0"/>
              </a:spcBef>
            </a:pPr>
            <a:r>
              <a:rPr lang="en-US" sz="1600" dirty="0" smtClean="0"/>
              <a:t>Youth Occupational Skills Training</a:t>
            </a:r>
          </a:p>
          <a:p>
            <a:pPr marL="342900" indent="-342900"/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 – Assign Class to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Requires programs to set up the associated class </a:t>
            </a:r>
            <a:r>
              <a:rPr lang="en-US" i="1" dirty="0" smtClean="0"/>
              <a:t>first</a:t>
            </a:r>
            <a:endParaRPr lang="en-US" dirty="0" smtClean="0"/>
          </a:p>
          <a:p>
            <a:r>
              <a:rPr lang="en-US" dirty="0" smtClean="0"/>
              <a:t>Could be IET (meaning the class will track training and basic skills time) or just the training</a:t>
            </a:r>
            <a:endParaRPr lang="en-US" dirty="0"/>
          </a:p>
        </p:txBody>
      </p:sp>
      <p:pic>
        <p:nvPicPr>
          <p:cNvPr id="10242" name="Picture 2" descr="Screen shot of &quot;assign class&quot; button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" y="3962400"/>
            <a:ext cx="78676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4486149" cy="580799"/>
          </a:xfrm>
        </p:spPr>
        <p:txBody>
          <a:bodyPr/>
          <a:lstStyle/>
          <a:p>
            <a:r>
              <a:rPr lang="en-US" sz="2400" dirty="0" smtClean="0"/>
              <a:t>Step 11 – Assign Class (cont’d)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Screenshot of assign class list with list of available classes to assign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11271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Registered Participants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4650" y="1905000"/>
            <a:ext cx="6809700" cy="4149600"/>
          </a:xfrm>
        </p:spPr>
        <p:txBody>
          <a:bodyPr/>
          <a:lstStyle/>
          <a:p>
            <a:r>
              <a:rPr lang="en-US" sz="2800" dirty="0" smtClean="0"/>
              <a:t>As participants are registered for a class associated with a particular class associated with this training record, they will appear here</a:t>
            </a:r>
            <a:endParaRPr lang="en-US" sz="2800" dirty="0"/>
          </a:p>
        </p:txBody>
      </p:sp>
      <p:pic>
        <p:nvPicPr>
          <p:cNvPr id="1026" name="Picture 2" descr="Screenshot of training participant and their training status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3871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trainings to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158267"/>
            <a:ext cx="3124200" cy="4308000"/>
          </a:xfrm>
        </p:spPr>
        <p:txBody>
          <a:bodyPr/>
          <a:lstStyle/>
          <a:p>
            <a:r>
              <a:rPr lang="en-US" dirty="0" smtClean="0"/>
              <a:t>A class page will list all trainings associated with that class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Good for instances where you want to track different trainings for one class (</a:t>
            </a:r>
            <a:r>
              <a:rPr lang="en-US" dirty="0" err="1" smtClean="0"/>
              <a:t>ie</a:t>
            </a:r>
            <a:r>
              <a:rPr lang="en-US" dirty="0" smtClean="0"/>
              <a:t> CNA that also has medication aid associated with it)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Screenshot of associated trainings on a class page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0" y="1981200"/>
            <a:ext cx="527683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12 – Track Participant Hours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Allows you to list different funding codes for D/T hours</a:t>
            </a:r>
            <a:endParaRPr lang="en-US" dirty="0"/>
          </a:p>
        </p:txBody>
      </p:sp>
      <p:pic>
        <p:nvPicPr>
          <p:cNvPr id="4" name="Picture 3" descr="Screenshot of TEAMS adding funding codes to various dropdown lists for training" title="Screenshot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"/>
          <a:stretch/>
        </p:blipFill>
        <p:spPr bwMode="auto">
          <a:xfrm>
            <a:off x="685800" y="3048000"/>
            <a:ext cx="7620000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5324349" cy="580799"/>
          </a:xfrm>
        </p:spPr>
        <p:txBody>
          <a:bodyPr/>
          <a:lstStyle/>
          <a:p>
            <a:r>
              <a:rPr lang="en-US" sz="2400" dirty="0" smtClean="0"/>
              <a:t>Step 12 – Track Participant Completion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main training record page, select “Edit” under “Training Status for Registered Participants”</a:t>
            </a:r>
          </a:p>
          <a:p>
            <a:endParaRPr lang="en-US" dirty="0"/>
          </a:p>
        </p:txBody>
      </p:sp>
      <p:pic>
        <p:nvPicPr>
          <p:cNvPr id="2050" name="Picture 2" descr="Screenshot of Training Status for Participant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3276600"/>
            <a:ext cx="755570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5476749" cy="580799"/>
          </a:xfrm>
        </p:spPr>
        <p:txBody>
          <a:bodyPr/>
          <a:lstStyle/>
          <a:p>
            <a:r>
              <a:rPr lang="en-US" sz="2400" dirty="0" smtClean="0"/>
              <a:t>Step 12 – Track Participant Completion (cont’d)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Screenshot of updating the training status for a participant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590800"/>
            <a:ext cx="81615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6086349" cy="580799"/>
          </a:xfrm>
        </p:spPr>
        <p:txBody>
          <a:bodyPr/>
          <a:lstStyle/>
          <a:p>
            <a:r>
              <a:rPr lang="en-US" sz="2800" dirty="0" smtClean="0"/>
              <a:t>A Note on Participant Completion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Happens at the </a:t>
            </a:r>
            <a:r>
              <a:rPr lang="en-US" i="1" dirty="0" smtClean="0"/>
              <a:t>record</a:t>
            </a:r>
            <a:r>
              <a:rPr lang="en-US" dirty="0" smtClean="0"/>
              <a:t> stage instead of the </a:t>
            </a:r>
            <a:r>
              <a:rPr lang="en-US" i="1" dirty="0" smtClean="0"/>
              <a:t>class</a:t>
            </a:r>
            <a:r>
              <a:rPr lang="en-US" dirty="0"/>
              <a:t> </a:t>
            </a:r>
            <a:r>
              <a:rPr lang="en-US" dirty="0" smtClean="0"/>
              <a:t>stage because a training may continue over the course of several classes – this doesn’t necessarily indicate that the participant has completed (or withdrawn) from the training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4867149" cy="580799"/>
          </a:xfrm>
        </p:spPr>
        <p:txBody>
          <a:bodyPr/>
          <a:lstStyle/>
          <a:p>
            <a:r>
              <a:rPr lang="en-US" sz="2800" dirty="0" smtClean="0"/>
              <a:t>Seeing Training at a Participant Level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title="Screenshot - seeing training at a participant lev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 b="-127826"/>
          <a:stretch/>
        </p:blipFill>
        <p:spPr bwMode="auto">
          <a:xfrm>
            <a:off x="533400" y="2590800"/>
            <a:ext cx="7839474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5095749" cy="580799"/>
          </a:xfrm>
        </p:spPr>
        <p:txBody>
          <a:bodyPr/>
          <a:lstStyle/>
          <a:p>
            <a:r>
              <a:rPr lang="en-US" sz="2800" dirty="0" smtClean="0"/>
              <a:t>Seeing Training at a Participant Level (cont’d)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Screenshot - seeing training at a participant level" title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" y="2133600"/>
            <a:ext cx="79533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WIOA Requires us to Track (cont’d)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program of study (for ETP programs only)</a:t>
            </a:r>
          </a:p>
          <a:p>
            <a:r>
              <a:rPr lang="en-US" dirty="0" smtClean="0"/>
              <a:t>The CIP (Classification of Instructional Programs) code</a:t>
            </a:r>
          </a:p>
          <a:p>
            <a:r>
              <a:rPr lang="en-US" dirty="0" smtClean="0"/>
              <a:t>The Occupational Skills Training Code</a:t>
            </a:r>
          </a:p>
          <a:p>
            <a:r>
              <a:rPr lang="en-US" dirty="0" smtClean="0"/>
              <a:t>Whether or not the participant completed training and when they completed or withdrew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4714749" cy="580799"/>
          </a:xfrm>
        </p:spPr>
        <p:txBody>
          <a:bodyPr/>
          <a:lstStyle/>
          <a:p>
            <a:r>
              <a:rPr lang="en-US" sz="2400" dirty="0" smtClean="0"/>
              <a:t>General “Rules” For Training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All</a:t>
            </a:r>
            <a:r>
              <a:rPr lang="en-US" dirty="0" smtClean="0"/>
              <a:t> training needs to be tracked </a:t>
            </a:r>
            <a:r>
              <a:rPr lang="en-US" b="1" dirty="0" smtClean="0"/>
              <a:t>regardless of funding source</a:t>
            </a:r>
          </a:p>
          <a:p>
            <a:pPr>
              <a:buNone/>
            </a:pPr>
            <a:r>
              <a:rPr lang="en-US" dirty="0" smtClean="0"/>
              <a:t>(Otherwise we won’t be able to report accurately to OCTAE)</a:t>
            </a:r>
            <a:endParaRPr lang="en-US" b="1" dirty="0" smtClean="0"/>
          </a:p>
          <a:p>
            <a:pPr lvl="1">
              <a:spcBef>
                <a:spcPts val="600"/>
              </a:spcBef>
              <a:buFont typeface="Quattrocento Sans"/>
              <a:buChar char="◉"/>
            </a:pPr>
            <a:r>
              <a:rPr lang="en-US" sz="2400" dirty="0" smtClean="0"/>
              <a:t>Some </a:t>
            </a:r>
            <a:r>
              <a:rPr lang="en-US" sz="2400" dirty="0"/>
              <a:t>sort of verification of attendance is necessary, but not necessarily a sign-in sheet</a:t>
            </a:r>
          </a:p>
          <a:p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 Board</a:t>
            </a:r>
            <a:endParaRPr lang="en-US" dirty="0"/>
          </a:p>
        </p:txBody>
      </p:sp>
      <p:pic>
        <p:nvPicPr>
          <p:cNvPr id="1026" name="Picture 2" descr="C:\Users\tupaxca1\Pictures\Funny\IMG_3807.JPG" title="White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641167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Structure of Training Services in TEAMS</a:t>
            </a:r>
            <a:endParaRPr lang="en-US" dirty="0"/>
          </a:p>
        </p:txBody>
      </p:sp>
      <p:grpSp>
        <p:nvGrpSpPr>
          <p:cNvPr id="2" name="Group 1" descr="Diagram showing that a single training record can be assigned to multiple classes, and in turn, those details get assigned to class participants" title="Diagram"/>
          <p:cNvGrpSpPr/>
          <p:nvPr/>
        </p:nvGrpSpPr>
        <p:grpSpPr>
          <a:xfrm>
            <a:off x="800100" y="1661160"/>
            <a:ext cx="7581900" cy="4587240"/>
            <a:chOff x="800100" y="1661160"/>
            <a:chExt cx="7581900" cy="4587240"/>
          </a:xfrm>
        </p:grpSpPr>
        <p:sp>
          <p:nvSpPr>
            <p:cNvPr id="3" name="Rectangle 2"/>
            <p:cNvSpPr/>
            <p:nvPr/>
          </p:nvSpPr>
          <p:spPr>
            <a:xfrm>
              <a:off x="800100" y="3429000"/>
              <a:ext cx="1447800" cy="914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Training Service</a:t>
              </a:r>
            </a:p>
            <a:p>
              <a:pPr algn="ctr"/>
              <a:r>
                <a:rPr lang="en-US" b="1" dirty="0" smtClean="0"/>
                <a:t>(contains all the details)</a:t>
              </a:r>
              <a:endParaRPr lang="en-US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85260" y="2026920"/>
              <a:ext cx="1447800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Class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2880" y="3429000"/>
              <a:ext cx="1447800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Class</a:t>
              </a:r>
              <a:endParaRPr lang="en-US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85260" y="4876800"/>
              <a:ext cx="1447800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Class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0" y="1661160"/>
              <a:ext cx="15240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Class Participant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0" y="2240280"/>
              <a:ext cx="15240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Class Participant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3055620"/>
              <a:ext cx="15240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Class Participant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3646408"/>
              <a:ext cx="15240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Class Participant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4427220"/>
              <a:ext cx="15240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Class Participant</a:t>
              </a:r>
              <a:endParaRPr lang="en-U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0" y="5059680"/>
              <a:ext cx="15240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Class Participant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0" y="5791200"/>
              <a:ext cx="15240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Class Participant</a:t>
              </a:r>
              <a:endParaRPr lang="en-US" b="1" dirty="0"/>
            </a:p>
          </p:txBody>
        </p:sp>
        <p:cxnSp>
          <p:nvCxnSpPr>
            <p:cNvPr id="17" name="Straight Arrow Connector 16"/>
            <p:cNvCxnSpPr>
              <a:stCxn id="3" idx="3"/>
              <a:endCxn id="6" idx="1"/>
            </p:cNvCxnSpPr>
            <p:nvPr/>
          </p:nvCxnSpPr>
          <p:spPr>
            <a:xfrm flipV="1">
              <a:off x="2247900" y="2484120"/>
              <a:ext cx="1737360" cy="14020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3" idx="3"/>
              <a:endCxn id="7" idx="1"/>
            </p:cNvCxnSpPr>
            <p:nvPr/>
          </p:nvCxnSpPr>
          <p:spPr>
            <a:xfrm>
              <a:off x="2247900" y="3886200"/>
              <a:ext cx="17449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3" idx="3"/>
              <a:endCxn id="8" idx="1"/>
            </p:cNvCxnSpPr>
            <p:nvPr/>
          </p:nvCxnSpPr>
          <p:spPr>
            <a:xfrm>
              <a:off x="2247900" y="3886200"/>
              <a:ext cx="173736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667000" y="3638788"/>
              <a:ext cx="990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Manually assigned to</a:t>
              </a:r>
              <a:endParaRPr lang="en-US" b="1" dirty="0"/>
            </a:p>
          </p:txBody>
        </p:sp>
        <p:cxnSp>
          <p:nvCxnSpPr>
            <p:cNvPr id="30" name="Straight Arrow Connector 29"/>
            <p:cNvCxnSpPr>
              <a:stCxn id="6" idx="3"/>
              <a:endCxn id="9" idx="1"/>
            </p:cNvCxnSpPr>
            <p:nvPr/>
          </p:nvCxnSpPr>
          <p:spPr>
            <a:xfrm flipV="1">
              <a:off x="5433060" y="1889760"/>
              <a:ext cx="1424940" cy="594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3"/>
              <a:endCxn id="10" idx="1"/>
            </p:cNvCxnSpPr>
            <p:nvPr/>
          </p:nvCxnSpPr>
          <p:spPr>
            <a:xfrm flipV="1">
              <a:off x="5433060" y="2468880"/>
              <a:ext cx="1424940" cy="152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7" idx="3"/>
              <a:endCxn id="11" idx="1"/>
            </p:cNvCxnSpPr>
            <p:nvPr/>
          </p:nvCxnSpPr>
          <p:spPr>
            <a:xfrm flipV="1">
              <a:off x="5440680" y="3284220"/>
              <a:ext cx="1417320" cy="6019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7" idx="3"/>
              <a:endCxn id="12" idx="1"/>
            </p:cNvCxnSpPr>
            <p:nvPr/>
          </p:nvCxnSpPr>
          <p:spPr>
            <a:xfrm flipV="1">
              <a:off x="5440680" y="3875008"/>
              <a:ext cx="1417320" cy="111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3"/>
              <a:endCxn id="13" idx="1"/>
            </p:cNvCxnSpPr>
            <p:nvPr/>
          </p:nvCxnSpPr>
          <p:spPr>
            <a:xfrm>
              <a:off x="5440680" y="3886200"/>
              <a:ext cx="1417320" cy="7696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8" idx="3"/>
              <a:endCxn id="14" idx="1"/>
            </p:cNvCxnSpPr>
            <p:nvPr/>
          </p:nvCxnSpPr>
          <p:spPr>
            <a:xfrm flipV="1">
              <a:off x="5433060" y="5288280"/>
              <a:ext cx="1424940" cy="457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8" idx="3"/>
              <a:endCxn id="15" idx="1"/>
            </p:cNvCxnSpPr>
            <p:nvPr/>
          </p:nvCxnSpPr>
          <p:spPr>
            <a:xfrm>
              <a:off x="5433060" y="5334000"/>
              <a:ext cx="142494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486400" y="2807166"/>
              <a:ext cx="1371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Automatically assigns the training details to…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4409949" cy="580799"/>
          </a:xfrm>
        </p:spPr>
        <p:txBody>
          <a:bodyPr/>
          <a:lstStyle/>
          <a:p>
            <a:r>
              <a:rPr lang="en-US" sz="2400" dirty="0" smtClean="0"/>
              <a:t>The Purpose of the Structure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55293"/>
            <a:ext cx="7848600" cy="4149600"/>
          </a:xfrm>
        </p:spPr>
        <p:txBody>
          <a:bodyPr/>
          <a:lstStyle/>
          <a:p>
            <a:pPr marL="228600" indent="-228600"/>
            <a:r>
              <a:rPr lang="en-US" sz="2800" dirty="0" smtClean="0"/>
              <a:t>Allows you to only add the services </a:t>
            </a:r>
            <a:r>
              <a:rPr lang="en-US" sz="2800" i="1" dirty="0" smtClean="0"/>
              <a:t>once</a:t>
            </a:r>
            <a:endParaRPr lang="en-US" sz="2800" dirty="0" smtClean="0"/>
          </a:p>
          <a:p>
            <a:pPr marL="228600" indent="-228600"/>
            <a:r>
              <a:rPr lang="en-US" sz="2800" dirty="0" smtClean="0"/>
              <a:t>Allows you to maintain an individual training across multiple </a:t>
            </a:r>
            <a:r>
              <a:rPr lang="en-US" sz="2800" i="1" dirty="0" smtClean="0"/>
              <a:t>classes</a:t>
            </a:r>
          </a:p>
          <a:p>
            <a:pPr marL="403225" lvl="1"/>
            <a:r>
              <a:rPr lang="en-US" sz="2400" dirty="0" err="1" smtClean="0"/>
              <a:t>ie</a:t>
            </a:r>
            <a:r>
              <a:rPr lang="en-US" sz="2400" dirty="0" smtClean="0"/>
              <a:t> a Welding </a:t>
            </a:r>
            <a:r>
              <a:rPr lang="en-US" sz="2400" i="1" dirty="0" smtClean="0"/>
              <a:t>training</a:t>
            </a:r>
            <a:r>
              <a:rPr lang="en-US" sz="2400" dirty="0" smtClean="0"/>
              <a:t> may be multiple </a:t>
            </a:r>
            <a:r>
              <a:rPr lang="en-US" sz="2400" i="1" dirty="0" smtClean="0"/>
              <a:t>classes</a:t>
            </a:r>
            <a:r>
              <a:rPr lang="en-US" sz="2400" dirty="0" smtClean="0"/>
              <a:t> </a:t>
            </a:r>
          </a:p>
          <a:p>
            <a:pPr marL="228600" indent="-228600"/>
            <a:r>
              <a:rPr lang="en-US" sz="2800" dirty="0" smtClean="0"/>
              <a:t>Allows you to track outcomes </a:t>
            </a:r>
            <a:r>
              <a:rPr lang="en-US" sz="2800" i="1" dirty="0" smtClean="0"/>
              <a:t>by participant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Steps for a </a:t>
            </a:r>
            <a:r>
              <a:rPr lang="en-US" i="1" dirty="0" smtClean="0"/>
              <a:t>new</a:t>
            </a:r>
            <a:r>
              <a:rPr lang="en-US" dirty="0" smtClean="0"/>
              <a:t> training service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Steps for Adding Training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Follow Instructions</a:t>
            </a:r>
            <a:endParaRPr lang="en-US" dirty="0"/>
          </a:p>
        </p:txBody>
      </p:sp>
      <p:pic>
        <p:nvPicPr>
          <p:cNvPr id="4" name="Picture 2" descr="C:\Users\tupaxca1\Pictures\Funny\Heresay.JPG" title="Chipper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029200" cy="482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499" y="662121"/>
            <a:ext cx="8477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It’s set up this way for a reason – follow instructions!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4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81251" y="1230225"/>
            <a:ext cx="4638549" cy="580799"/>
          </a:xfrm>
        </p:spPr>
        <p:txBody>
          <a:bodyPr/>
          <a:lstStyle/>
          <a:p>
            <a:r>
              <a:rPr lang="en-US" sz="2800" dirty="0" smtClean="0"/>
              <a:t>Step 1 – Menu selection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Select the new “training services” option from the TEAMS menu</a:t>
            </a:r>
          </a:p>
          <a:p>
            <a:pPr>
              <a:buNone/>
            </a:pPr>
            <a:endParaRPr lang="en-US" sz="2400" dirty="0"/>
          </a:p>
        </p:txBody>
      </p:sp>
      <p:grpSp>
        <p:nvGrpSpPr>
          <p:cNvPr id="11" name="Group 10" descr="Screenshot of TEAMS with the new &quot;training services&quot; option outlined in red" title="TEAMS Menu Screenshot"/>
          <p:cNvGrpSpPr/>
          <p:nvPr/>
        </p:nvGrpSpPr>
        <p:grpSpPr>
          <a:xfrm>
            <a:off x="4724400" y="1828800"/>
            <a:ext cx="2362200" cy="4267200"/>
            <a:chOff x="5638800" y="1905000"/>
            <a:chExt cx="1981200" cy="4073235"/>
          </a:xfrm>
        </p:grpSpPr>
        <p:pic>
          <p:nvPicPr>
            <p:cNvPr id="1026" name="Picture 2" descr="Screenshot of TEAMS" title="Screensho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905000"/>
              <a:ext cx="1981200" cy="4073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 descr="Red rectangle around main menu item for &quot;training services&#10;" title="Red rectangle"/>
            <p:cNvSpPr/>
            <p:nvPr/>
          </p:nvSpPr>
          <p:spPr>
            <a:xfrm>
              <a:off x="5867400" y="4572000"/>
              <a:ext cx="1295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007045" y="64008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6.26.17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802</Words>
  <Application>Microsoft Office PowerPoint</Application>
  <PresentationFormat>Letter Paper (8.5x11 in)</PresentationFormat>
  <Paragraphs>119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Lora</vt:lpstr>
      <vt:lpstr>Quattrocento Sans</vt:lpstr>
      <vt:lpstr>Viola template</vt:lpstr>
      <vt:lpstr>Tracking Training</vt:lpstr>
      <vt:lpstr>What WIOA Requires us to Track</vt:lpstr>
      <vt:lpstr>What WIOA Requires us to Track (cont’d)</vt:lpstr>
      <vt:lpstr>White Board</vt:lpstr>
      <vt:lpstr>General Structure of Training Services in TEAMS</vt:lpstr>
      <vt:lpstr>The Purpose of the Structure</vt:lpstr>
      <vt:lpstr>Steps for Adding Training</vt:lpstr>
      <vt:lpstr>Follow Instructions</vt:lpstr>
      <vt:lpstr>Step 1 – Menu selection</vt:lpstr>
      <vt:lpstr>Step 2- Add New Service</vt:lpstr>
      <vt:lpstr>Important Note!</vt:lpstr>
      <vt:lpstr>Step 3 – Add Start Date</vt:lpstr>
      <vt:lpstr>Step 4- Indicate if the Program is on the ETP List</vt:lpstr>
      <vt:lpstr>Step 5 - Select Provider</vt:lpstr>
      <vt:lpstr>Step 6 – Training Service Name</vt:lpstr>
      <vt:lpstr>Step 7 - Training Service Type</vt:lpstr>
      <vt:lpstr>Step 8 – Program of Study (leading to)</vt:lpstr>
      <vt:lpstr>Step 9 – Add CIP Code</vt:lpstr>
      <vt:lpstr>Step 10 – Add Occupational Skills Training Code (O-NET*)</vt:lpstr>
      <vt:lpstr>Step 11 – Assign Class to Training</vt:lpstr>
      <vt:lpstr>Step 11 – Assign Class (cont’d)</vt:lpstr>
      <vt:lpstr>Registered Participants</vt:lpstr>
      <vt:lpstr>Associated trainings to Class</vt:lpstr>
      <vt:lpstr>Step 12 – Track Participant Hours</vt:lpstr>
      <vt:lpstr>Step 12 – Track Participant Completion </vt:lpstr>
      <vt:lpstr>Step 12 – Track Participant Completion (cont’d)</vt:lpstr>
      <vt:lpstr>A Note on Participant Completion</vt:lpstr>
      <vt:lpstr>Seeing Training at a Participant Level</vt:lpstr>
      <vt:lpstr>Seeing Training at a Participant Level (cont’d)</vt:lpstr>
      <vt:lpstr>General “Rules” For Training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training?</dc:title>
  <dc:creator>Tupa,Carrie</dc:creator>
  <cp:lastModifiedBy>Goyco, Jorge A</cp:lastModifiedBy>
  <cp:revision>26</cp:revision>
  <cp:lastPrinted>2017-06-21T00:19:35Z</cp:lastPrinted>
  <dcterms:modified xsi:type="dcterms:W3CDTF">2018-04-19T19:55:28Z</dcterms:modified>
</cp:coreProperties>
</file>